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9"/>
  </p:notesMasterIdLst>
  <p:sldIdLst>
    <p:sldId id="256" r:id="rId2"/>
    <p:sldId id="346" r:id="rId3"/>
    <p:sldId id="344" r:id="rId4"/>
    <p:sldId id="345" r:id="rId5"/>
    <p:sldId id="258" r:id="rId6"/>
    <p:sldId id="305" r:id="rId7"/>
    <p:sldId id="308" r:id="rId8"/>
    <p:sldId id="341" r:id="rId9"/>
    <p:sldId id="307" r:id="rId10"/>
    <p:sldId id="309" r:id="rId11"/>
    <p:sldId id="310" r:id="rId12"/>
    <p:sldId id="280" r:id="rId13"/>
    <p:sldId id="313" r:id="rId14"/>
    <p:sldId id="304" r:id="rId15"/>
    <p:sldId id="322" r:id="rId16"/>
    <p:sldId id="321" r:id="rId17"/>
    <p:sldId id="311" r:id="rId18"/>
    <p:sldId id="320" r:id="rId19"/>
    <p:sldId id="264" r:id="rId20"/>
    <p:sldId id="295" r:id="rId21"/>
    <p:sldId id="298" r:id="rId22"/>
    <p:sldId id="331" r:id="rId23"/>
    <p:sldId id="316" r:id="rId24"/>
    <p:sldId id="315" r:id="rId25"/>
    <p:sldId id="342" r:id="rId26"/>
    <p:sldId id="325" r:id="rId27"/>
    <p:sldId id="324" r:id="rId28"/>
    <p:sldId id="317" r:id="rId29"/>
    <p:sldId id="343" r:id="rId30"/>
    <p:sldId id="318" r:id="rId31"/>
    <p:sldId id="332" r:id="rId32"/>
    <p:sldId id="319" r:id="rId33"/>
    <p:sldId id="340" r:id="rId34"/>
    <p:sldId id="326" r:id="rId35"/>
    <p:sldId id="328" r:id="rId36"/>
    <p:sldId id="323" r:id="rId37"/>
    <p:sldId id="329" r:id="rId38"/>
    <p:sldId id="335" r:id="rId39"/>
    <p:sldId id="330" r:id="rId40"/>
    <p:sldId id="333" r:id="rId41"/>
    <p:sldId id="334" r:id="rId42"/>
    <p:sldId id="337" r:id="rId43"/>
    <p:sldId id="336" r:id="rId44"/>
    <p:sldId id="338" r:id="rId45"/>
    <p:sldId id="339" r:id="rId46"/>
    <p:sldId id="284" r:id="rId47"/>
    <p:sldId id="314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851"/>
    <p:restoredTop sz="74915"/>
  </p:normalViewPr>
  <p:slideViewPr>
    <p:cSldViewPr snapToGrid="0" snapToObjects="1">
      <p:cViewPr varScale="1">
        <p:scale>
          <a:sx n="94" d="100"/>
          <a:sy n="94" d="100"/>
        </p:scale>
        <p:origin x="228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88C8AA-817A-6046-AC4B-4895A1CF6A43}" type="datetimeFigureOut">
              <a:rPr lang="en-US" smtClean="0"/>
              <a:t>7/1/19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651751-A64F-1E47-A92F-445FB3F3FE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6699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pollographql.com/docs/images/space-explorer.png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npm.im/apollo-server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npm.im/graphql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Facebook's mobile apps </a:t>
            </a:r>
            <a:r>
              <a:rPr lang="en-US" dirty="0"/>
              <a:t>have been powered by </a:t>
            </a:r>
            <a:r>
              <a:rPr lang="en-US" b="1" dirty="0" err="1"/>
              <a:t>GraphQL</a:t>
            </a:r>
            <a:r>
              <a:rPr lang="en-US" dirty="0"/>
              <a:t> since 2012. </a:t>
            </a:r>
          </a:p>
          <a:p>
            <a:r>
              <a:rPr lang="en-US" dirty="0"/>
              <a:t>A </a:t>
            </a:r>
            <a:r>
              <a:rPr lang="en-US" b="1" dirty="0" err="1"/>
              <a:t>GraphQL</a:t>
            </a:r>
            <a:r>
              <a:rPr lang="en-US" b="1" dirty="0"/>
              <a:t> spec was open sourced in 2015</a:t>
            </a:r>
            <a:r>
              <a:rPr lang="en-US" dirty="0"/>
              <a:t>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651751-A64F-1E47-A92F-445FB3F3FEF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9599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What’s awesome about </a:t>
            </a:r>
            <a:r>
              <a:rPr lang="en-US" b="1" dirty="0" err="1"/>
              <a:t>GraphQL</a:t>
            </a:r>
            <a:r>
              <a:rPr lang="en-US" b="1" dirty="0"/>
              <a:t> is that the shape of your query will match the shape of your response.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 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l">
              <a:buNone/>
            </a:pPr>
            <a:r>
              <a:rPr lang="en-US" dirty="0"/>
              <a:t>A schema also defines what data we can fetch through </a:t>
            </a:r>
            <a:r>
              <a:rPr lang="en-US" b="1" dirty="0"/>
              <a:t>queries</a:t>
            </a:r>
            <a:r>
              <a:rPr lang="en-US" dirty="0"/>
              <a:t> </a:t>
            </a:r>
          </a:p>
          <a:p>
            <a:pPr marL="0" indent="0" algn="l">
              <a:buNone/>
            </a:pPr>
            <a:r>
              <a:rPr lang="en-US" dirty="0"/>
              <a:t>and what data we can update through </a:t>
            </a:r>
            <a:r>
              <a:rPr lang="en-US" b="1" dirty="0"/>
              <a:t>mutations</a:t>
            </a:r>
          </a:p>
          <a:p>
            <a:pPr marL="0" indent="0" algn="l">
              <a:buNone/>
            </a:pP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Since all types in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GraphQL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are nullable by default, we need to add the </a:t>
            </a:r>
            <a:r>
              <a:rPr lang="en-US" dirty="0"/>
              <a:t>!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to indicate that our query will always return data.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Next, we define a query to fetch a </a:t>
            </a:r>
            <a:r>
              <a:rPr lang="en-US" dirty="0"/>
              <a:t>launch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by its ID. This query takes an argument of </a:t>
            </a:r>
            <a:r>
              <a:rPr lang="en-US" dirty="0"/>
              <a:t>id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and returns a single launch.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Finally, we will add a </a:t>
            </a:r>
            <a:r>
              <a:rPr lang="en-US" dirty="0"/>
              <a:t>me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query to fetch the current user's data.</a:t>
            </a:r>
            <a:endParaRPr lang="en-US" dirty="0"/>
          </a:p>
          <a:p>
            <a:pPr marL="0" indent="0" algn="l">
              <a:buNone/>
            </a:pP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651751-A64F-1E47-A92F-445FB3F3FEF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7883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Apollo Server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a library that helps you build a graph API over your data. It can connect to any data source, including REST APIs and databases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Apollo Server will now be available on port 4000.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651751-A64F-1E47-A92F-445FB3F3FEF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337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Playground is an interactive, in-browser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GraphQL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IDE for 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exploring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your schema and 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testing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your queries. 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651751-A64F-1E47-A92F-445FB3F3FEF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0150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package exposes the </a:t>
            </a:r>
            <a:r>
              <a:rPr lang="en-US" b="1" dirty="0" err="1"/>
              <a:t>RESTDataSource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class that is responsible for 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fetching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data from a 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REST API and Caching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build a data source for a REST API, extend the </a:t>
            </a:r>
            <a:r>
              <a:rPr lang="en-US" dirty="0" err="1"/>
              <a:t>RESTDataSource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class and define </a:t>
            </a:r>
            <a:r>
              <a:rPr lang="en-US" b="1" dirty="0" err="1"/>
              <a:t>this.baseURL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651751-A64F-1E47-A92F-445FB3F3FEF8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391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package exposes the </a:t>
            </a:r>
            <a:r>
              <a:rPr lang="en-US" b="1" dirty="0" err="1"/>
              <a:t>RESTDataSource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class that is responsible for 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fetching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data from a 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REST API and Caching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build a data source for a REST API, extend the </a:t>
            </a:r>
            <a:r>
              <a:rPr lang="en-US" dirty="0" err="1"/>
              <a:t>RESTDataSource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class and define </a:t>
            </a:r>
            <a:r>
              <a:rPr lang="en-US" b="1" dirty="0" err="1"/>
              <a:t>this.baseURL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651751-A64F-1E47-A92F-445FB3F3FEF8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4430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= the REST data sources 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Apollo REST data sources has helper methods that correspond to HTTP verbs like </a:t>
            </a:r>
            <a:r>
              <a:rPr lang="en-US" dirty="0"/>
              <a:t>GET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and </a:t>
            </a:r>
            <a:r>
              <a:rPr lang="en-US" dirty="0"/>
              <a:t>POST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 code above, </a:t>
            </a:r>
            <a:r>
              <a:rPr lang="en-US" dirty="0" err="1"/>
              <a:t>this.get</a:t>
            </a:r>
            <a:r>
              <a:rPr lang="en-US" dirty="0"/>
              <a:t>('launches')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makes a </a:t>
            </a:r>
            <a:r>
              <a:rPr lang="en-US" dirty="0"/>
              <a:t>GET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request to </a:t>
            </a:r>
            <a:r>
              <a:rPr lang="en-US" dirty="0"/>
              <a:t>https://</a:t>
            </a:r>
            <a:r>
              <a:rPr lang="en-US" dirty="0" err="1"/>
              <a:t>api.spacexdata.com</a:t>
            </a:r>
            <a:r>
              <a:rPr lang="en-US" dirty="0"/>
              <a:t>/v2/launches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and stores the returned launches in the </a:t>
            </a:r>
            <a:r>
              <a:rPr lang="en-US" dirty="0"/>
              <a:t>response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variable. 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Then, the </a:t>
            </a:r>
            <a:r>
              <a:rPr lang="en-US" dirty="0" err="1"/>
              <a:t>getAllLaunches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method maps over the launches and transforms the response from our REST endpoint with </a:t>
            </a:r>
            <a:r>
              <a:rPr lang="en-US" dirty="0" err="1"/>
              <a:t>this.launchReducer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651751-A64F-1E47-A92F-445FB3F3FEF8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3318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Now, we need to write our </a:t>
            </a:r>
            <a:r>
              <a:rPr lang="en-US" dirty="0" err="1"/>
              <a:t>launchReducer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method in order to transform our launch data into the shape our schema expects. 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651751-A64F-1E47-A92F-445FB3F3FEF8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8218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What’s awesome about </a:t>
            </a:r>
            <a:r>
              <a:rPr lang="en-US" dirty="0" err="1"/>
              <a:t>GraphQL</a:t>
            </a:r>
            <a:r>
              <a:rPr lang="en-US" dirty="0"/>
              <a:t> is that the shape of your query will match the shape of your response.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 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l">
              <a:buNone/>
            </a:pPr>
            <a:r>
              <a:rPr lang="en-US" dirty="0"/>
              <a:t>A schema also defines what data we can fetch through </a:t>
            </a:r>
            <a:r>
              <a:rPr lang="en-US" b="1" dirty="0"/>
              <a:t>queries</a:t>
            </a:r>
            <a:r>
              <a:rPr lang="en-US" dirty="0"/>
              <a:t> </a:t>
            </a:r>
          </a:p>
          <a:p>
            <a:pPr marL="0" indent="0" algn="l">
              <a:buNone/>
            </a:pPr>
            <a:r>
              <a:rPr lang="en-US" dirty="0"/>
              <a:t>and what data we can update through </a:t>
            </a:r>
            <a:r>
              <a:rPr lang="en-US" b="1" dirty="0"/>
              <a:t>mutations</a:t>
            </a:r>
          </a:p>
          <a:p>
            <a:pPr marL="0" indent="0" algn="l">
              <a:buNone/>
            </a:pP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Since all types in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GraphQL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are nullable by default, we need to add the </a:t>
            </a:r>
            <a:r>
              <a:rPr lang="en-US" dirty="0"/>
              <a:t>!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to indicate that our query will always return data. Next, we define a query to fetch a </a:t>
            </a:r>
            <a:r>
              <a:rPr lang="en-US" dirty="0"/>
              <a:t>launch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by its ID. This query takes an argument of </a:t>
            </a:r>
            <a:r>
              <a:rPr lang="en-US" dirty="0"/>
              <a:t>id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and returns a single launch. Finally, we will add a </a:t>
            </a:r>
            <a:r>
              <a:rPr lang="en-US" dirty="0"/>
              <a:t>me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query to fetch the current user's data.</a:t>
            </a:r>
            <a:endParaRPr lang="en-US" dirty="0"/>
          </a:p>
          <a:p>
            <a:pPr marL="0" indent="0" algn="l">
              <a:buNone/>
            </a:pP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651751-A64F-1E47-A92F-445FB3F3FEF8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89913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Data Source is in </a:t>
            </a:r>
            <a:r>
              <a:rPr lang="en-US" b="1" dirty="0" err="1"/>
              <a:t>launch.js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651751-A64F-1E47-A92F-445FB3F3FEF8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5051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651751-A64F-1E47-A92F-445FB3F3FEF8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6690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Het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bouwen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van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een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interactieve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app om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plek</a:t>
            </a:r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</a:t>
            </a:r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reserveren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voor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een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aankomende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Space-X-</a:t>
            </a:r>
            <a:r>
              <a:rPr lang="en-US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lancering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en-US" sz="16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Alle</a:t>
            </a:r>
            <a:r>
              <a:rPr lang="en-US" sz="16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6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gegevens</a:t>
            </a:r>
            <a:r>
              <a:rPr lang="en-US" sz="16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6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zijn</a:t>
            </a:r>
            <a:r>
              <a:rPr lang="en-US" sz="16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6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echt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dankzij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SpaceX API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b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b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https://www.apollographql.com/docs/images/space-explorer.png</a:t>
            </a:r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b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 app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heeft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vijf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schermen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een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inlogscherm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een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lijst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met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lanceringen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een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startdetail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een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profielpagina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een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winkelwagentje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grafische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API die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onze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Space-app van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stroom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voorziet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maakt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verbinding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met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een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REST-API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een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SQLite-database. </a:t>
            </a:r>
          </a:p>
          <a:p>
            <a:b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behandelen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essentiële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onderwerpen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zoals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en-US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authenticatie</a:t>
            </a:r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paginering</a:t>
            </a:r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testen</a:t>
            </a:r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implementatie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651751-A64F-1E47-A92F-445FB3F3FEF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9415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b="1" dirty="0"/>
              <a:t>Resolvers</a:t>
            </a:r>
            <a:r>
              <a:rPr lang="en-US" dirty="0"/>
              <a:t> provide the instructions for turning a </a:t>
            </a:r>
            <a:r>
              <a:rPr lang="en-US" dirty="0" err="1"/>
              <a:t>GraphQL</a:t>
            </a:r>
            <a:r>
              <a:rPr lang="en-US" dirty="0"/>
              <a:t> operation</a:t>
            </a:r>
          </a:p>
          <a:p>
            <a:pPr marL="0" indent="0" algn="ctr">
              <a:buNone/>
            </a:pPr>
            <a:r>
              <a:rPr lang="en-US" dirty="0"/>
              <a:t> (a query, mutation, or subscription) into data. 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651751-A64F-1E47-A92F-445FB3F3FEF8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96850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Resolver functions accept four arguments: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parent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An object that contains the result returned from the resolver on the parent type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itchFamily="2" charset="2"/>
              </a:rPr>
              <a:t> always empty!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args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An object that contains the arguments passed to the field</a:t>
            </a:r>
          </a:p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context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We use the context to contain our 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 sources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Information about the execution state of the operation which should only be used in advanced cases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Remember the </a:t>
            </a:r>
            <a:r>
              <a:rPr lang="en-US" dirty="0" err="1"/>
              <a:t>LaunchAPI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data source we created in the previous section and passed to the </a:t>
            </a:r>
            <a:r>
              <a:rPr lang="en-US" dirty="0"/>
              <a:t>context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property of </a:t>
            </a:r>
            <a:r>
              <a:rPr lang="en-US" dirty="0" err="1"/>
              <a:t>ApolloServer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 We're going to call them in our resolvers by accessing the </a:t>
            </a:r>
            <a:r>
              <a:rPr lang="en-US" dirty="0"/>
              <a:t>context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argument.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651751-A64F-1E47-A92F-445FB3F3FEF8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30748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code above shows the resolver functions for the </a:t>
            </a:r>
            <a:r>
              <a:rPr lang="en-US" dirty="0"/>
              <a:t>Query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type fields: </a:t>
            </a:r>
            <a:r>
              <a:rPr lang="en-US" dirty="0"/>
              <a:t>launches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en-US" dirty="0"/>
              <a:t>launch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 </a:t>
            </a:r>
            <a:r>
              <a:rPr lang="en-US" dirty="0"/>
              <a:t>me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first argument to our resolvers, </a:t>
            </a:r>
            <a:r>
              <a:rPr lang="en-US" dirty="0"/>
              <a:t>parent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is always blank because it refers to the root of our graph. 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second argument refers to any </a:t>
            </a:r>
            <a:r>
              <a:rPr lang="en-US" dirty="0"/>
              <a:t>arguments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passed into our query, which we use in our </a:t>
            </a:r>
            <a:r>
              <a:rPr lang="en-US" dirty="0" err="1"/>
              <a:t>launch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query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fetch a launch by its id.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Finally, we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destructure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our data sources off the third argument, </a:t>
            </a:r>
            <a:r>
              <a:rPr lang="en-US" dirty="0"/>
              <a:t>context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in order to call them in our resolvers.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651751-A64F-1E47-A92F-445FB3F3FEF8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30482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What's awesome about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GraphQL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that the shape of your query will match the shape of your response.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651751-A64F-1E47-A92F-445FB3F3FEF8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03150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Resolver</a:t>
            </a:r>
            <a:r>
              <a:rPr lang="en-US" dirty="0"/>
              <a:t> </a:t>
            </a:r>
            <a:r>
              <a:rPr lang="en-US" dirty="0" err="1"/>
              <a:t>roept</a:t>
            </a:r>
            <a:r>
              <a:rPr lang="en-US" dirty="0"/>
              <a:t> de ‘Data Source’ </a:t>
            </a:r>
            <a:r>
              <a:rPr lang="en-US" dirty="0" err="1"/>
              <a:t>aan</a:t>
            </a:r>
            <a:r>
              <a:rPr lang="en-US" dirty="0"/>
              <a:t> </a:t>
            </a:r>
            <a:r>
              <a:rPr lang="en-US" dirty="0" err="1"/>
              <a:t>voor</a:t>
            </a:r>
            <a:r>
              <a:rPr lang="en-US" dirty="0"/>
              <a:t> het </a:t>
            </a:r>
            <a:r>
              <a:rPr lang="en-US" dirty="0" err="1"/>
              <a:t>connecten</a:t>
            </a:r>
            <a:r>
              <a:rPr lang="en-US" dirty="0"/>
              <a:t> </a:t>
            </a:r>
            <a:r>
              <a:rPr lang="en-US" dirty="0" err="1"/>
              <a:t>naar</a:t>
            </a:r>
            <a:r>
              <a:rPr lang="en-US" dirty="0"/>
              <a:t> de API. </a:t>
            </a:r>
            <a:r>
              <a:rPr lang="en-US" dirty="0">
                <a:sym typeface="Wingdings" pitchFamily="2" charset="2"/>
              </a:rPr>
              <a:t> </a:t>
            </a:r>
          </a:p>
          <a:p>
            <a:r>
              <a:rPr lang="en-US" b="1" dirty="0">
                <a:sym typeface="Wingdings" pitchFamily="2" charset="2"/>
              </a:rPr>
              <a:t>Reducer</a:t>
            </a:r>
            <a:r>
              <a:rPr lang="en-US" dirty="0">
                <a:sym typeface="Wingdings" pitchFamily="2" charset="2"/>
              </a:rPr>
              <a:t> (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order to transform our data into the shape our 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schema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dirty="0">
                <a:sym typeface="Wingdings" pitchFamily="2" charset="2"/>
              </a:rPr>
              <a:t>)  </a:t>
            </a:r>
            <a:r>
              <a:rPr lang="en-US" b="1" dirty="0">
                <a:sym typeface="Wingdings" pitchFamily="2" charset="2"/>
              </a:rPr>
              <a:t>schema</a:t>
            </a:r>
            <a:r>
              <a:rPr lang="en-US" dirty="0">
                <a:sym typeface="Wingdings" pitchFamily="2" charset="2"/>
              </a:rPr>
              <a:t>  to Frontend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651751-A64F-1E47-A92F-445FB3F3FEF8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6011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Book SPACE-X </a:t>
            </a:r>
            <a:r>
              <a:rPr lang="en-US" dirty="0" err="1"/>
              <a:t>lancering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651751-A64F-1E47-A92F-445FB3F3FEF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645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APOLLO SERVER: HIER BOUW JE EEN API </a:t>
            </a:r>
            <a:r>
              <a:rPr lang="en-US" b="1" dirty="0" err="1"/>
              <a:t>volledig</a:t>
            </a:r>
            <a:r>
              <a:rPr lang="en-US" b="1" dirty="0"/>
              <a:t> </a:t>
            </a:r>
            <a:r>
              <a:rPr lang="en-US" b="1" dirty="0" err="1"/>
              <a:t>afgestemd</a:t>
            </a:r>
            <a:r>
              <a:rPr lang="en-US" b="1" dirty="0"/>
              <a:t> VOOR JE CLIENT</a:t>
            </a:r>
          </a:p>
          <a:p>
            <a:r>
              <a:rPr lang="en-US" b="1" dirty="0"/>
              <a:t>API = SCHEMA</a:t>
            </a:r>
          </a:p>
          <a:p>
            <a:endParaRPr lang="en-US" b="1" dirty="0"/>
          </a:p>
          <a:p>
            <a:r>
              <a:rPr lang="en-US" b="1" dirty="0"/>
              <a:t>GRAPHQL = 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execute queries</a:t>
            </a:r>
            <a:endParaRPr lang="en-US" b="1" dirty="0"/>
          </a:p>
          <a:p>
            <a:r>
              <a:rPr lang="en-US" b="1" dirty="0"/>
              <a:t>------</a:t>
            </a:r>
          </a:p>
          <a:p>
            <a:endParaRPr lang="en-US" b="1" dirty="0"/>
          </a:p>
          <a:p>
            <a:endParaRPr lang="en-US" b="1" dirty="0"/>
          </a:p>
          <a:p>
            <a:r>
              <a:rPr lang="en-US" b="1" dirty="0"/>
              <a:t>APOLLO SERVER: HIER DEFINIEER JE HET SCHEMA (= MODEL) VOOR ALLE UITGAANDE REQ </a:t>
            </a:r>
            <a:r>
              <a:rPr lang="en-US" b="1" dirty="0" err="1"/>
              <a:t>en</a:t>
            </a:r>
            <a:r>
              <a:rPr lang="en-US" b="1" dirty="0"/>
              <a:t> BINNENKOMENDE RESPONSES</a:t>
            </a:r>
          </a:p>
          <a:p>
            <a:endParaRPr lang="en-US" b="1" dirty="0"/>
          </a:p>
          <a:p>
            <a:endParaRPr lang="en-US" b="1" dirty="0"/>
          </a:p>
          <a:p>
            <a:r>
              <a:rPr lang="en-US" b="1" dirty="0"/>
              <a:t>https://</a:t>
            </a:r>
            <a:r>
              <a:rPr lang="en-US" b="1" dirty="0" err="1"/>
              <a:t>www.apollographql.com</a:t>
            </a:r>
            <a:r>
              <a:rPr lang="en-US" b="1" dirty="0"/>
              <a:t>/docs/</a:t>
            </a:r>
            <a:r>
              <a:rPr lang="en-US" b="1" dirty="0" err="1"/>
              <a:t>apollo</a:t>
            </a:r>
            <a:r>
              <a:rPr lang="en-US" b="1" dirty="0"/>
              <a:t>-server/</a:t>
            </a:r>
          </a:p>
          <a:p>
            <a:endParaRPr lang="en-US" b="1" dirty="0"/>
          </a:p>
          <a:p>
            <a:r>
              <a:rPr lang="en-US" b="1" dirty="0"/>
              <a:t>Apollo </a:t>
            </a:r>
            <a:r>
              <a:rPr lang="en-US" b="1" dirty="0" err="1"/>
              <a:t>GraphQL</a:t>
            </a:r>
            <a:r>
              <a:rPr lang="en-US" b="1" dirty="0"/>
              <a:t> Server:</a:t>
            </a:r>
            <a:r>
              <a:rPr lang="en-US" dirty="0"/>
              <a:t> 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Apollo Server is the best way to quickly build a API for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GraphQL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clients.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is incrementally adoptable and can be 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layered over your existing services, including REST APIs and databases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apollo-server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The Apollo server library which allows you to focus on 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defining the shape of your data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(via a schema) and how to fetch it.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graphql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The library used to build a schema and to 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execute queries on that schema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Apollo Client</a:t>
            </a:r>
            <a:r>
              <a:rPr lang="en-US" dirty="0"/>
              <a:t>: </a:t>
            </a:r>
          </a:p>
          <a:p>
            <a:r>
              <a:rPr lang="en-US" dirty="0"/>
              <a:t>Jeroen Verhoeven </a:t>
            </a:r>
            <a:r>
              <a:rPr lang="en-US" dirty="0" err="1"/>
              <a:t>gaat</a:t>
            </a:r>
            <a:r>
              <a:rPr lang="en-US" dirty="0"/>
              <a:t> </a:t>
            </a:r>
            <a:r>
              <a:rPr lang="en-US" dirty="0" err="1"/>
              <a:t>dit</a:t>
            </a:r>
            <a:r>
              <a:rPr lang="en-US" dirty="0"/>
              <a:t> morgen </a:t>
            </a:r>
            <a:r>
              <a:rPr lang="en-US" dirty="0" err="1"/>
              <a:t>behandelen</a:t>
            </a:r>
            <a:r>
              <a:rPr lang="en-US" dirty="0"/>
              <a:t>.</a:t>
            </a:r>
          </a:p>
          <a:p>
            <a:r>
              <a:rPr lang="en-US" dirty="0"/>
              <a:t>Apollo Client: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manages data and state in an application.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651751-A64F-1E47-A92F-445FB3F3FEF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1753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651751-A64F-1E47-A92F-445FB3F3FEF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661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Since the response back from the server contains only the properties you specify in your query,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GraphQL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can significantly reduce payload size compared to a REST endpoint. 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651751-A64F-1E47-A92F-445FB3F3FEF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2277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Different: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In REST, the endpoint you call is the identity of that object. In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GraphQL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the identity is separate from how you fetch it.</a:t>
            </a:r>
          </a:p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Different: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In REST, the shape and size of the resource is determined by the server. In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GraphQL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the server declares what resources are available, and the client asks for what it needs at the time.</a:t>
            </a:r>
          </a:p>
          <a:p>
            <a:endParaRPr lang="en-US" dirty="0"/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GraphQL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request returns only one response!!!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651751-A64F-1E47-A92F-445FB3F3FEF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2990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REST: </a:t>
            </a:r>
            <a:r>
              <a:rPr lang="en-US" b="1" dirty="0"/>
              <a:t>API </a:t>
            </a:r>
            <a:r>
              <a:rPr lang="en-US" b="1" dirty="0" err="1"/>
              <a:t>gedefinieerd</a:t>
            </a:r>
            <a:r>
              <a:rPr lang="en-US" b="1" dirty="0"/>
              <a:t> </a:t>
            </a:r>
            <a:r>
              <a:rPr lang="en-US" dirty="0" err="1"/>
              <a:t>aan</a:t>
            </a:r>
            <a:r>
              <a:rPr lang="en-US" dirty="0"/>
              <a:t> server </a:t>
            </a:r>
            <a:r>
              <a:rPr lang="en-US" dirty="0" err="1"/>
              <a:t>zijde</a:t>
            </a:r>
            <a:endParaRPr lang="en-US" dirty="0"/>
          </a:p>
          <a:p>
            <a:r>
              <a:rPr lang="en-US" dirty="0"/>
              <a:t>GRAPHQL: </a:t>
            </a:r>
            <a:r>
              <a:rPr lang="en-US" b="1" dirty="0"/>
              <a:t>API </a:t>
            </a:r>
            <a:r>
              <a:rPr lang="en-US" b="1" dirty="0" err="1"/>
              <a:t>gedefinieerd</a:t>
            </a:r>
            <a:r>
              <a:rPr lang="en-US" b="1" dirty="0"/>
              <a:t> </a:t>
            </a:r>
            <a:r>
              <a:rPr lang="en-US" dirty="0" err="1"/>
              <a:t>aan</a:t>
            </a:r>
            <a:r>
              <a:rPr lang="en-US" dirty="0"/>
              <a:t> de client </a:t>
            </a:r>
            <a:r>
              <a:rPr lang="en-US" dirty="0" err="1"/>
              <a:t>zijde</a:t>
            </a:r>
            <a:r>
              <a:rPr lang="en-US" dirty="0"/>
              <a:t> + </a:t>
            </a:r>
            <a:r>
              <a:rPr lang="en-US" dirty="0" err="1"/>
              <a:t>afgestemd</a:t>
            </a:r>
            <a:r>
              <a:rPr lang="en-US" dirty="0"/>
              <a:t> op de client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651751-A64F-1E47-A92F-445FB3F3FEF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0441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Since a schema sits in between your clients and your underlying services, it serves as a perfect middle ground for frontend and backend teams to collaborate.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651751-A64F-1E47-A92F-445FB3F3FEF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8440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62B471-2480-D443-BDC2-4FE4381C99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A954D8D-E888-5540-8212-92B34F9B53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C2D5C7-B877-034C-946D-E54552D5CC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68EA9-FE69-A745-9A8A-99AA79351563}" type="datetimeFigureOut">
              <a:rPr lang="en-US" smtClean="0"/>
              <a:t>7/1/19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03816A-281D-5A47-9D73-D090F2B24A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5105E6-BDA7-BE4A-90C2-2ADA5F35A6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19214-1334-704B-9569-EBE0FDCD6A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5533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07600-3694-ED41-A07D-8AA27F24E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467724B-34B9-384E-BABE-A528B4BA17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DE8D3E-E261-1747-8F0E-F3D620458C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68EA9-FE69-A745-9A8A-99AA79351563}" type="datetimeFigureOut">
              <a:rPr lang="en-US" smtClean="0"/>
              <a:t>7/1/19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74BB0A-212B-7B4F-B939-56829C6DE8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E6FE97-AFC6-BA42-AC65-E5A025BFE6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19214-1334-704B-9569-EBE0FDCD6A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6742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D5C75FE-9E19-6640-A5C3-C5AD0A9174E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01A4CE-D193-2842-996A-9097C89ECC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108E58-4F8B-C446-80EE-DDB39A1A67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68EA9-FE69-A745-9A8A-99AA79351563}" type="datetimeFigureOut">
              <a:rPr lang="en-US" smtClean="0"/>
              <a:t>7/1/19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81616C-019A-A64D-B9FD-9EB7FA2574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D9330A-F7E5-1746-8ED2-C5257A37DA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19214-1334-704B-9569-EBE0FDCD6A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8713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944CDB-182B-1F42-BB48-BD70FDF1F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C83B2F-EFD5-324E-BDEB-D3FAAE3233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46B9F0-420E-0B43-9ADE-522D4C9799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68EA9-FE69-A745-9A8A-99AA79351563}" type="datetimeFigureOut">
              <a:rPr lang="en-US" smtClean="0"/>
              <a:t>7/1/19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324318-2951-8C4C-8A71-D7B9DC4620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625EEB-1C5A-E740-B9CA-2E9025C79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19214-1334-704B-9569-EBE0FDCD6A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8200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E27E11-36CF-8B41-8C06-6BB7EB5F2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BEAB19-BCEF-3F4D-BE38-FB18A8FACF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231922-1508-DD4B-8D23-847F99B8D8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68EA9-FE69-A745-9A8A-99AA79351563}" type="datetimeFigureOut">
              <a:rPr lang="en-US" smtClean="0"/>
              <a:t>7/1/19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7AF59C-0BB3-6843-B56D-DA4B622547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87C5CB-AA23-F142-B4A2-F164A9623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19214-1334-704B-9569-EBE0FDCD6A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8773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24B69A-1285-5849-A985-A7F952C37B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DCF360-BAD2-254B-A9DD-7BDAF3D03D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D3BC9A-95F1-2F4C-8FB2-457DCF6360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6C91B6-35BE-9349-BEB6-8A0A9C710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68EA9-FE69-A745-9A8A-99AA79351563}" type="datetimeFigureOut">
              <a:rPr lang="en-US" smtClean="0"/>
              <a:t>7/1/19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A736D8-A5D2-124F-AC15-59122DB0FE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A227D4-62A5-BC49-8A11-8AF4281B10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19214-1334-704B-9569-EBE0FDCD6A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9793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BAA748-2F77-624B-A09B-9ACA34DC41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79B3AC-46B0-A641-8069-E13FC9CE2A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26E38F-6096-CE44-A5C6-F2F2AD0655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E2E2750-1CA5-CE4E-9293-A4C5B4D4893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415DB7-DB2A-C247-9F5D-6B88BFDE175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2EF6EEF-53D2-BA48-B37C-10293BA0E0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68EA9-FE69-A745-9A8A-99AA79351563}" type="datetimeFigureOut">
              <a:rPr lang="en-US" smtClean="0"/>
              <a:t>7/1/19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E9CCCAF-FA25-A346-A3CC-CBF30C4D32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E16CE1-3026-DE45-8344-1FEF31A73C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19214-1334-704B-9569-EBE0FDCD6A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7640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D9C323-4874-9D45-9107-0FA7DDE2F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2205806-44B5-9A45-A471-FEE832F519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68EA9-FE69-A745-9A8A-99AA79351563}" type="datetimeFigureOut">
              <a:rPr lang="en-US" smtClean="0"/>
              <a:t>7/1/19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E4AB5C-E636-A14A-946A-BEED6B4F21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543562-7914-0E4A-BC91-7424718A33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19214-1334-704B-9569-EBE0FDCD6A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3855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873B31E-7D93-B84E-B9D6-9927107F82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68EA9-FE69-A745-9A8A-99AA79351563}" type="datetimeFigureOut">
              <a:rPr lang="en-US" smtClean="0"/>
              <a:t>7/1/19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2F03EF8-8A9C-A445-932E-C0996F3A14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38A532-31EA-6A4D-870F-328C617651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19214-1334-704B-9569-EBE0FDCD6A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5136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62325-318F-884D-9786-6D1046999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C14C81-F761-1649-AE56-8F39BCF1B9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020715-05C1-4645-BD31-A5E4863556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444442-F186-4A4B-924B-C49DA2F2B7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68EA9-FE69-A745-9A8A-99AA79351563}" type="datetimeFigureOut">
              <a:rPr lang="en-US" smtClean="0"/>
              <a:t>7/1/19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ECD9E4-1048-7D4D-BBDE-40B2D5F66B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A59E5C-957A-2044-9CA0-E3FDB2EFC8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19214-1334-704B-9569-EBE0FDCD6A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8576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4C028-18E2-7649-9A41-C6C7D13BC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1D1AE0F-1D38-644C-BC43-6EF4DE8A05B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039619-EC29-9842-97EF-6A38F01DA2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B1DF33-7578-B148-B4C2-0CF6960455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68EA9-FE69-A745-9A8A-99AA79351563}" type="datetimeFigureOut">
              <a:rPr lang="en-US" smtClean="0"/>
              <a:t>7/1/19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EF5B10-19EB-8249-9E96-985959DC72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5CF785-4CD2-C34D-865E-609A74CA1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19214-1334-704B-9569-EBE0FDCD6A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6526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8754149-C271-DC4C-9D69-863E17EE5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3906CC-B154-7B4B-963E-536F32F578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56C411-29DC-7648-AB62-637DA6F7AE3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B68EA9-FE69-A745-9A8A-99AA79351563}" type="datetimeFigureOut">
              <a:rPr lang="en-US" smtClean="0"/>
              <a:t>7/1/19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061494-7042-0547-9880-5E6B40E206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B9A494-5298-B346-897E-6161244A0C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619214-1334-704B-9569-EBE0FDCD6A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1549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tiff"/><Relationship Id="rId3" Type="http://schemas.openxmlformats.org/officeDocument/2006/relationships/hyperlink" Target="https://www.npmjs.com/" TargetMode="External"/><Relationship Id="rId7" Type="http://schemas.openxmlformats.org/officeDocument/2006/relationships/image" Target="../media/image26.tiff"/><Relationship Id="rId2" Type="http://schemas.openxmlformats.org/officeDocument/2006/relationships/hyperlink" Target="https://nodejs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tiff"/><Relationship Id="rId5" Type="http://schemas.openxmlformats.org/officeDocument/2006/relationships/image" Target="../media/image24.tiff"/><Relationship Id="rId4" Type="http://schemas.openxmlformats.org/officeDocument/2006/relationships/hyperlink" Target="https://git-scm.com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github.com/apollographql/fullstack-tutorial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-spacex/SpaceX-API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tif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pollographql.com/docs/tutorial/schema.html" TargetMode="Externa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tiff"/><Relationship Id="rId3" Type="http://schemas.openxmlformats.org/officeDocument/2006/relationships/image" Target="../media/image8.tiff"/><Relationship Id="rId7" Type="http://schemas.openxmlformats.org/officeDocument/2006/relationships/image" Target="../media/image12.tiff"/><Relationship Id="rId12" Type="http://schemas.openxmlformats.org/officeDocument/2006/relationships/image" Target="../media/image17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tiff"/><Relationship Id="rId11" Type="http://schemas.openxmlformats.org/officeDocument/2006/relationships/image" Target="../media/image16.tiff"/><Relationship Id="rId5" Type="http://schemas.openxmlformats.org/officeDocument/2006/relationships/image" Target="../media/image10.tiff"/><Relationship Id="rId10" Type="http://schemas.openxmlformats.org/officeDocument/2006/relationships/image" Target="../media/image15.tiff"/><Relationship Id="rId4" Type="http://schemas.openxmlformats.org/officeDocument/2006/relationships/image" Target="../media/image9.tiff"/><Relationship Id="rId9" Type="http://schemas.openxmlformats.org/officeDocument/2006/relationships/image" Target="../media/image14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042392-49AA-DD4C-BD7C-41BA8B236E6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7200" b="1" dirty="0" err="1"/>
              <a:t>GraphQL</a:t>
            </a:r>
            <a:r>
              <a:rPr lang="en-US" sz="7200" b="1" dirty="0"/>
              <a:t> with </a:t>
            </a:r>
            <a:br>
              <a:rPr lang="en-US" sz="7200" b="1" dirty="0"/>
            </a:br>
            <a:r>
              <a:rPr lang="en-US" sz="7200" b="1" dirty="0"/>
              <a:t>Apollo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F784B7-CEA9-E848-8314-7EC7B96DBA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9629" y="4192336"/>
            <a:ext cx="5677485" cy="1751264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D909BF5F-2C97-894E-9265-EEBD7790E3C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15954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9D793-66F7-9849-BA21-C7ECF576E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DF93B02-FAC4-0045-B89A-164816D18D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904825" y="365125"/>
            <a:ext cx="3950699" cy="5856405"/>
          </a:xfrm>
        </p:spPr>
      </p:pic>
    </p:spTree>
    <p:extLst>
      <p:ext uri="{BB962C8B-B14F-4D97-AF65-F5344CB8AC3E}">
        <p14:creationId xmlns:p14="http://schemas.microsoft.com/office/powerpoint/2010/main" val="14821338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52FDB0-D2CE-DA42-9DFB-BEB854095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CA6F4129-040A-F442-8C11-AF3877CFF4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89754" y="365125"/>
            <a:ext cx="4140118" cy="5811838"/>
          </a:xfrm>
        </p:spPr>
      </p:pic>
    </p:spTree>
    <p:extLst>
      <p:ext uri="{BB962C8B-B14F-4D97-AF65-F5344CB8AC3E}">
        <p14:creationId xmlns:p14="http://schemas.microsoft.com/office/powerpoint/2010/main" val="37775063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BB755-D5B7-674A-805F-26509C8C7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br>
              <a:rPr lang="en-US" b="1" dirty="0"/>
            </a:br>
            <a:r>
              <a:rPr lang="en-US" b="1" dirty="0"/>
              <a:t>Prerequisites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1317BD-B864-5D46-B4B3-7ED820C27B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System requirements</a:t>
            </a:r>
          </a:p>
          <a:p>
            <a:r>
              <a:rPr lang="en-US" dirty="0"/>
              <a:t>Before we begin, make sure you have:</a:t>
            </a:r>
          </a:p>
          <a:p>
            <a:r>
              <a:rPr lang="en-US" dirty="0">
                <a:hlinkClick r:id="rId2"/>
              </a:rPr>
              <a:t>Node.js</a:t>
            </a:r>
            <a:r>
              <a:rPr lang="en-US" dirty="0"/>
              <a:t> v6.9.0 or greater</a:t>
            </a:r>
          </a:p>
          <a:p>
            <a:r>
              <a:rPr lang="en-US" dirty="0">
                <a:hlinkClick r:id="rId3"/>
              </a:rPr>
              <a:t>npm</a:t>
            </a:r>
            <a:r>
              <a:rPr lang="en-US" dirty="0"/>
              <a:t> 3.10.8 or greater</a:t>
            </a:r>
          </a:p>
          <a:p>
            <a:r>
              <a:rPr lang="en-US" dirty="0">
                <a:hlinkClick r:id="rId4"/>
              </a:rPr>
              <a:t>git</a:t>
            </a:r>
            <a:r>
              <a:rPr lang="en-US" dirty="0"/>
              <a:t> v2.14.1 or greater</a:t>
            </a:r>
          </a:p>
          <a:p>
            <a:endParaRPr lang="en-US" dirty="0"/>
          </a:p>
          <a:p>
            <a:r>
              <a:rPr lang="en-US" b="1" dirty="0">
                <a:solidFill>
                  <a:srgbClr val="00B0F0"/>
                </a:solidFill>
              </a:rPr>
              <a:t>Visual Studio Code </a:t>
            </a:r>
            <a:r>
              <a:rPr lang="en-US" dirty="0"/>
              <a:t>installed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914FD7-306C-AE4D-B099-68E38461FA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4899" y="4880168"/>
            <a:ext cx="569248" cy="5692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79EA156-B8F1-0748-AAEF-2F7E47439F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73134" y="2888166"/>
            <a:ext cx="652294" cy="3972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430B3FF-493E-0844-8710-B009E269893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63454" y="3420365"/>
            <a:ext cx="871654" cy="33897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A34FCDF-52A4-6D46-87BC-9F2DCC6620D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34414" y="3894279"/>
            <a:ext cx="929733" cy="384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0765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2F170A-2BAE-544A-AF10-118B054DB8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Next, in your terminal, clone </a:t>
            </a:r>
            <a:r>
              <a:rPr lang="en-US" b="1" dirty="0">
                <a:hlinkClick r:id="rId2"/>
              </a:rPr>
              <a:t>this repository</a:t>
            </a:r>
            <a:r>
              <a:rPr lang="en-US" b="1" dirty="0"/>
              <a:t>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BDF19D-423E-784D-9F2F-15ED5EE998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829CEA-71C7-BD4D-BC4E-34B435A5C4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4174" y="3170120"/>
            <a:ext cx="9462596" cy="831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5253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41EEDB-A6BE-E246-A4C8-AD291DFBF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1C2902A-5020-B049-9D2C-A7F24E4B5F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675275" y="591015"/>
            <a:ext cx="6841449" cy="5699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9559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BB30A-5909-B649-AC12-27CB2F2EA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Where do </a:t>
            </a:r>
            <a:r>
              <a:rPr lang="en-US" b="1" dirty="0" err="1"/>
              <a:t>GraphQL</a:t>
            </a:r>
            <a:r>
              <a:rPr lang="en-US" b="1" dirty="0"/>
              <a:t> and Apollo live?</a:t>
            </a:r>
            <a:br>
              <a:rPr lang="en-US" b="1" dirty="0"/>
            </a:br>
            <a:endParaRPr lang="en-US" b="1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7D8E620-9517-7640-A962-E4D2D02FC9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24349" y="1828799"/>
            <a:ext cx="6964256" cy="3907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0218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A1687A-3A4A-F641-A38A-2F5410F3E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FFC000"/>
                </a:solidFill>
              </a:rPr>
              <a:t>Apollo Client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F582D1-93BD-A546-83B5-C44FE74ECF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Trigger </a:t>
            </a:r>
            <a:r>
              <a:rPr lang="en-US" b="1" dirty="0"/>
              <a:t>queries</a:t>
            </a:r>
            <a:r>
              <a:rPr lang="en-US" dirty="0"/>
              <a:t> as part of UI components; </a:t>
            </a:r>
          </a:p>
          <a:p>
            <a:r>
              <a:rPr lang="en-US" dirty="0"/>
              <a:t>Binding query results to the UI</a:t>
            </a:r>
          </a:p>
          <a:p>
            <a:r>
              <a:rPr lang="en-US" dirty="0"/>
              <a:t>Caching</a:t>
            </a:r>
          </a:p>
          <a:p>
            <a:r>
              <a:rPr lang="en-US" dirty="0"/>
              <a:t>State management (</a:t>
            </a:r>
            <a:r>
              <a:rPr lang="en-US" b="1" dirty="0"/>
              <a:t>no Redux needed !</a:t>
            </a:r>
            <a:r>
              <a:rPr lang="en-US" dirty="0"/>
              <a:t>)</a:t>
            </a:r>
          </a:p>
          <a:p>
            <a:r>
              <a:rPr lang="en-US" dirty="0"/>
              <a:t>Integrations for React, React Native, </a:t>
            </a:r>
            <a:r>
              <a:rPr lang="en-US" dirty="0" err="1"/>
              <a:t>Vue</a:t>
            </a:r>
            <a:r>
              <a:rPr lang="en-US" dirty="0"/>
              <a:t>, Angular </a:t>
            </a:r>
            <a:r>
              <a:rPr lang="en-US" dirty="0" err="1"/>
              <a:t>ect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956488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B832B1-3C97-BE47-B5C0-98BF69634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accent2"/>
                </a:solidFill>
              </a:rPr>
              <a:t>Apollo Server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127D87-49EF-B941-B471-E7FAADF1FE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Defining a </a:t>
            </a:r>
            <a:r>
              <a:rPr lang="en-US" b="1" i="1" dirty="0"/>
              <a:t>generic</a:t>
            </a:r>
            <a:r>
              <a:rPr lang="en-US" dirty="0"/>
              <a:t> </a:t>
            </a:r>
            <a:r>
              <a:rPr lang="en-US" b="1" dirty="0"/>
              <a:t>API </a:t>
            </a:r>
            <a:r>
              <a:rPr lang="en-US" dirty="0"/>
              <a:t>= </a:t>
            </a:r>
            <a:r>
              <a:rPr lang="en-US" i="1" dirty="0">
                <a:solidFill>
                  <a:srgbClr val="0070C0"/>
                </a:solidFill>
              </a:rPr>
              <a:t>schema</a:t>
            </a:r>
            <a:r>
              <a:rPr lang="en-US" i="1" dirty="0"/>
              <a:t> (model) for the client</a:t>
            </a:r>
            <a:endParaRPr lang="en-US" dirty="0"/>
          </a:p>
          <a:p>
            <a:r>
              <a:rPr lang="en-US" dirty="0"/>
              <a:t>API </a:t>
            </a:r>
            <a:r>
              <a:rPr lang="en-US" b="1" dirty="0"/>
              <a:t>layered over your existing services, including REST APIs and databases</a:t>
            </a:r>
            <a:endParaRPr lang="en-US" dirty="0"/>
          </a:p>
          <a:p>
            <a:r>
              <a:rPr lang="en-US" dirty="0"/>
              <a:t>Improved Performance </a:t>
            </a:r>
            <a:r>
              <a:rPr lang="en-US" dirty="0">
                <a:sym typeface="Wingdings" pitchFamily="2" charset="2"/>
              </a:rPr>
              <a:t> smaller payload</a:t>
            </a:r>
            <a:endParaRPr lang="en-US" dirty="0"/>
          </a:p>
          <a:p>
            <a:r>
              <a:rPr lang="en-US" dirty="0"/>
              <a:t>Caching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86631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2CF17E-877F-DA40-B195-099F0606E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4575D0-C009-6F48-A92A-1C8B5BC731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800" b="1" dirty="0"/>
              <a:t>Why </a:t>
            </a:r>
            <a:r>
              <a:rPr lang="en-US" sz="4800" b="1" dirty="0" err="1"/>
              <a:t>GraphQL</a:t>
            </a:r>
            <a:r>
              <a:rPr lang="en-US" sz="4800" b="1" dirty="0"/>
              <a:t>?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1992583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C300FD-0D4F-CA44-9594-15F0E90DF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Get many resources</a:t>
            </a:r>
            <a:br>
              <a:rPr lang="en-US" b="1" dirty="0"/>
            </a:br>
            <a:r>
              <a:rPr lang="en-US" b="1" dirty="0"/>
              <a:t>in a single request</a:t>
            </a:r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6E3A73A9-9BD7-8A47-AB7E-CA889D7644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074127" y="1990357"/>
            <a:ext cx="7872761" cy="3936381"/>
          </a:xfrm>
        </p:spPr>
      </p:pic>
    </p:spTree>
    <p:extLst>
      <p:ext uri="{BB962C8B-B14F-4D97-AF65-F5344CB8AC3E}">
        <p14:creationId xmlns:p14="http://schemas.microsoft.com/office/powerpoint/2010/main" val="26810972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683C20-93F8-4B4F-B469-646DEDDFD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accent2"/>
                </a:solidFill>
              </a:rPr>
              <a:t>Peter Eijgermans</a:t>
            </a:r>
            <a:endParaRPr lang="en-US" dirty="0">
              <a:solidFill>
                <a:schemeClr val="accent2"/>
              </a:solidFill>
            </a:endParaRPr>
          </a:p>
        </p:txBody>
      </p:sp>
      <p:pic>
        <p:nvPicPr>
          <p:cNvPr id="1032" name="Picture 8" descr="https://lh3.googleusercontent.com/ix-rMMN-xm9gCaM7daINEk4kD_aLxJ4S6ZJVG0EOdsr9TyuHHe-G-uhxnjCr9xV_bNhZ7xhu0Lvluu70scUBP7npcgK4AEcYU_CgAd9KpKZ1mAAM5c_fro90a7yWg-bpEl-Xp8fYyTM">
            <a:extLst>
              <a:ext uri="{FF2B5EF4-FFF2-40B4-BE49-F238E27FC236}">
                <a16:creationId xmlns:a16="http://schemas.microsoft.com/office/drawing/2014/main" id="{6DFA0436-7CBB-9A46-BEAD-6A296E8C91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7290" y="1027906"/>
            <a:ext cx="1796510" cy="1586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s://lh6.googleusercontent.com/n8zTovCz5MHsZkBW9omWWAykEeZ44cHXEaf0Q3JrMccUVY9HG0QynKquj8lKtW3Ay63CYVR9EpV5WD72zDOigyg8LnQ3Vdoy9E1i7BytFCDLU5j5AsPqYLFhCgPstetwfR99iivf6rs">
            <a:extLst>
              <a:ext uri="{FF2B5EF4-FFF2-40B4-BE49-F238E27FC236}">
                <a16:creationId xmlns:a16="http://schemas.microsoft.com/office/drawing/2014/main" id="{476315F0-86FA-0E41-A974-97D05D9658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5309" y="2352471"/>
            <a:ext cx="1628843" cy="1628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s://lh3.googleusercontent.com/mgdHvrFNB1Ww5tdbGS9p8Ds5pHPP0fA1HUvbPq2rXz-Y1hZ4h_UzoTcDO3ZRQG-l6BqqHbL0myluveRHkLXBW5uhURVDt7L6l7L7qGwT8Hfc2I8ucKrSEnc-8QYxTOv1RoX9c95vGdY">
            <a:extLst>
              <a:ext uri="{FF2B5EF4-FFF2-40B4-BE49-F238E27FC236}">
                <a16:creationId xmlns:a16="http://schemas.microsoft.com/office/drawing/2014/main" id="{13ABC1CD-2E4F-B143-8EAD-3AAF53D7F5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345" y="3344694"/>
            <a:ext cx="1746520" cy="1746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26E41E2-358F-794C-B806-473D770DE062}"/>
              </a:ext>
            </a:extLst>
          </p:cNvPr>
          <p:cNvSpPr/>
          <p:nvPr/>
        </p:nvSpPr>
        <p:spPr>
          <a:xfrm>
            <a:off x="5525309" y="5047978"/>
            <a:ext cx="270429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000000"/>
                </a:solidFill>
                <a:latin typeface="Calibri" panose="020F0502020204030204" pitchFamily="34" charset="0"/>
              </a:rPr>
              <a:t>@</a:t>
            </a:r>
            <a:r>
              <a:rPr lang="en-US" sz="2400" b="1" dirty="0" err="1">
                <a:solidFill>
                  <a:srgbClr val="000000"/>
                </a:solidFill>
                <a:latin typeface="Calibri" panose="020F0502020204030204" pitchFamily="34" charset="0"/>
              </a:rPr>
              <a:t>EijgermansPeter</a:t>
            </a:r>
            <a:endParaRPr lang="en-US" sz="2400" b="1" dirty="0"/>
          </a:p>
        </p:txBody>
      </p:sp>
      <p:pic>
        <p:nvPicPr>
          <p:cNvPr id="1040" name="Picture 16" descr="https://lh5.googleusercontent.com/dbpau1lqD1XYoeIEdirQgz1TUN4rcK4BWBeoRdvkxsnSm2uuHl533qybCHhbeel-_djo3koJW5-ESy6wl2EgQHfbq107bIpXwUeyCVIIf_l4XziWd6LJb8JfK3gagjdNoOeZbd4JylU">
            <a:extLst>
              <a:ext uri="{FF2B5EF4-FFF2-40B4-BE49-F238E27FC236}">
                <a16:creationId xmlns:a16="http://schemas.microsoft.com/office/drawing/2014/main" id="{E82D01FB-5345-A441-913C-4D56289D30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9228" y="4800844"/>
            <a:ext cx="584200" cy="86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70307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31E07A-163B-E34F-850C-23283B2C55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9A59E0F-9F18-5948-ADD2-7CD18429BE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607682" y="1443638"/>
            <a:ext cx="7556500" cy="408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5207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41BF71-39B8-F44A-A537-BA6EC340BE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3112886-17BA-4D4B-A9BD-073241B496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6000" b="1" dirty="0">
                <a:solidFill>
                  <a:schemeClr val="accent2"/>
                </a:solidFill>
              </a:rPr>
              <a:t>3 Steps to build </a:t>
            </a:r>
            <a:r>
              <a:rPr lang="en-US" sz="6000" b="1" dirty="0" err="1">
                <a:solidFill>
                  <a:schemeClr val="accent2"/>
                </a:solidFill>
              </a:rPr>
              <a:t>GraphQL</a:t>
            </a:r>
            <a:r>
              <a:rPr lang="en-US" sz="6000" b="1" dirty="0">
                <a:solidFill>
                  <a:schemeClr val="accent2"/>
                </a:solidFill>
              </a:rPr>
              <a:t> API</a:t>
            </a:r>
          </a:p>
          <a:p>
            <a:pPr marL="0" indent="0" algn="ctr">
              <a:buNone/>
            </a:pPr>
            <a:endParaRPr lang="en-US" sz="6000" b="1" dirty="0">
              <a:solidFill>
                <a:schemeClr val="accent2"/>
              </a:solidFill>
            </a:endParaRPr>
          </a:p>
          <a:p>
            <a:pPr marL="0" indent="0" algn="ctr">
              <a:buNone/>
            </a:pPr>
            <a:r>
              <a:rPr lang="en-US" b="1" dirty="0">
                <a:solidFill>
                  <a:srgbClr val="FFC000"/>
                </a:solidFill>
              </a:rPr>
              <a:t>Step 1:</a:t>
            </a:r>
            <a:r>
              <a:rPr lang="en-US" b="1" dirty="0">
                <a:solidFill>
                  <a:srgbClr val="C00000"/>
                </a:solidFill>
              </a:rPr>
              <a:t> Build a schema = API</a:t>
            </a:r>
          </a:p>
          <a:p>
            <a:pPr marL="0" indent="0" algn="ctr">
              <a:buNone/>
            </a:pPr>
            <a:r>
              <a:rPr lang="en-US" b="1" dirty="0">
                <a:solidFill>
                  <a:srgbClr val="FFC000"/>
                </a:solidFill>
              </a:rPr>
              <a:t>Step 2:</a:t>
            </a:r>
            <a:r>
              <a:rPr lang="en-US" b="1" dirty="0">
                <a:solidFill>
                  <a:srgbClr val="C00000"/>
                </a:solidFill>
              </a:rPr>
              <a:t> Hook up your data sources</a:t>
            </a:r>
          </a:p>
          <a:p>
            <a:pPr marL="0" indent="0" algn="ctr">
              <a:buNone/>
            </a:pPr>
            <a:r>
              <a:rPr lang="en-US" b="1" dirty="0">
                <a:solidFill>
                  <a:srgbClr val="FFC000"/>
                </a:solidFill>
              </a:rPr>
              <a:t>Step 3:</a:t>
            </a:r>
            <a:r>
              <a:rPr lang="en-US" b="1" dirty="0">
                <a:solidFill>
                  <a:srgbClr val="C00000"/>
                </a:solidFill>
              </a:rPr>
              <a:t> Write your graph’s </a:t>
            </a:r>
            <a:r>
              <a:rPr lang="en-US" b="1" i="1" dirty="0">
                <a:solidFill>
                  <a:srgbClr val="C00000"/>
                </a:solidFill>
              </a:rPr>
              <a:t>Resolvers</a:t>
            </a:r>
            <a:endParaRPr lang="en-US" b="1" dirty="0">
              <a:solidFill>
                <a:srgbClr val="C00000"/>
              </a:solidFill>
            </a:endParaRPr>
          </a:p>
          <a:p>
            <a:pPr marL="0" indent="0" algn="ctr">
              <a:buNone/>
            </a:pPr>
            <a:endParaRPr lang="en-US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09810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A1EDC4-BB01-6449-9A7A-89D97CCFC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5400" b="1" dirty="0">
                <a:solidFill>
                  <a:srgbClr val="FFC000"/>
                </a:solidFill>
              </a:rPr>
              <a:t>Step 1:</a:t>
            </a:r>
            <a:r>
              <a:rPr lang="en-US" sz="5400" b="1" dirty="0">
                <a:solidFill>
                  <a:srgbClr val="C00000"/>
                </a:solidFill>
              </a:rPr>
              <a:t> Build a schema = API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480B60-CF18-034C-812C-314964378C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A </a:t>
            </a:r>
            <a:r>
              <a:rPr lang="en-US" dirty="0" err="1"/>
              <a:t>GraphQL</a:t>
            </a:r>
            <a:r>
              <a:rPr lang="en-US" dirty="0"/>
              <a:t> schema is the center</a:t>
            </a:r>
          </a:p>
          <a:p>
            <a:pPr marL="0" indent="0" algn="ctr">
              <a:buNone/>
            </a:pPr>
            <a:r>
              <a:rPr lang="en-US" dirty="0"/>
              <a:t>of any </a:t>
            </a:r>
            <a:r>
              <a:rPr lang="en-US" dirty="0" err="1"/>
              <a:t>GraphQL</a:t>
            </a:r>
            <a:r>
              <a:rPr lang="en-US" dirty="0"/>
              <a:t> server</a:t>
            </a:r>
          </a:p>
        </p:txBody>
      </p:sp>
    </p:spTree>
    <p:extLst>
      <p:ext uri="{BB962C8B-B14F-4D97-AF65-F5344CB8AC3E}">
        <p14:creationId xmlns:p14="http://schemas.microsoft.com/office/powerpoint/2010/main" val="27911867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408851-A47E-0F43-A543-D3B369403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Our schema will be based on these features: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25C757-8D83-A34D-A013-53EB53045C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b="1" u="sng" dirty="0"/>
              <a:t>Queries</a:t>
            </a:r>
          </a:p>
          <a:p>
            <a:pPr marL="0" indent="0" algn="ctr">
              <a:buNone/>
            </a:pPr>
            <a:r>
              <a:rPr lang="en-US" b="1" dirty="0">
                <a:solidFill>
                  <a:schemeClr val="accent2"/>
                </a:solidFill>
              </a:rPr>
              <a:t>Fetch all upcoming rocket launches</a:t>
            </a:r>
          </a:p>
          <a:p>
            <a:pPr marL="0" indent="0" algn="ctr">
              <a:buNone/>
            </a:pPr>
            <a:r>
              <a:rPr lang="en-US" b="1" dirty="0">
                <a:solidFill>
                  <a:schemeClr val="accent2"/>
                </a:solidFill>
              </a:rPr>
              <a:t>Fetch a specific launch by its ID</a:t>
            </a:r>
          </a:p>
          <a:p>
            <a:pPr marL="0" indent="0" algn="ctr">
              <a:buNone/>
            </a:pPr>
            <a:endParaRPr lang="en-US" b="1" dirty="0">
              <a:solidFill>
                <a:schemeClr val="accent2"/>
              </a:solidFill>
            </a:endParaRPr>
          </a:p>
          <a:p>
            <a:pPr marL="0" indent="0" algn="ctr">
              <a:buNone/>
            </a:pPr>
            <a:r>
              <a:rPr lang="en-US" b="1" u="sng" dirty="0"/>
              <a:t>Mutations</a:t>
            </a:r>
          </a:p>
          <a:p>
            <a:pPr marL="0" indent="0" algn="ctr">
              <a:buNone/>
            </a:pPr>
            <a:r>
              <a:rPr lang="en-US" b="1" dirty="0">
                <a:solidFill>
                  <a:srgbClr val="C00000"/>
                </a:solidFill>
              </a:rPr>
              <a:t>Book launch trips if the user is logged in</a:t>
            </a:r>
          </a:p>
          <a:p>
            <a:pPr marL="0" indent="0" algn="ctr">
              <a:buNone/>
            </a:pPr>
            <a:r>
              <a:rPr lang="en-US" b="1" dirty="0">
                <a:solidFill>
                  <a:srgbClr val="C00000"/>
                </a:solidFill>
              </a:rPr>
              <a:t>Cancel launch trips if the user is logged in</a:t>
            </a:r>
          </a:p>
          <a:p>
            <a:pPr marL="0" indent="0" algn="ctr">
              <a:buNone/>
            </a:pPr>
            <a:r>
              <a:rPr lang="en-US" b="1" dirty="0">
                <a:solidFill>
                  <a:srgbClr val="C00000"/>
                </a:solidFill>
              </a:rPr>
              <a:t>Login the user</a:t>
            </a:r>
            <a:endParaRPr lang="en-US" b="1" u="sng" dirty="0">
              <a:solidFill>
                <a:srgbClr val="C00000"/>
              </a:solidFill>
            </a:endParaRPr>
          </a:p>
          <a:p>
            <a:pPr marL="0" indent="0" algn="ctr">
              <a:buNone/>
            </a:pPr>
            <a:endParaRPr lang="en-US" b="1" dirty="0">
              <a:solidFill>
                <a:srgbClr val="C00000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03502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9AD212-D587-0649-9E09-056255CD17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err="1"/>
              <a:t>schema.js</a:t>
            </a:r>
            <a:endParaRPr lang="en-US" dirty="0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E95E3CDB-36DA-A546-A0A5-5ABE839E0D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802566" y="1338300"/>
            <a:ext cx="4672361" cy="5425255"/>
          </a:xfrm>
        </p:spPr>
      </p:pic>
    </p:spTree>
    <p:extLst>
      <p:ext uri="{BB962C8B-B14F-4D97-AF65-F5344CB8AC3E}">
        <p14:creationId xmlns:p14="http://schemas.microsoft.com/office/powerpoint/2010/main" val="2000672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9617EB-A566-674B-B62B-CE1D7F05F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What’s awesome about </a:t>
            </a:r>
            <a:r>
              <a:rPr lang="en-US" b="1" dirty="0" err="1"/>
              <a:t>GraphQL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55024C-4807-404B-A902-4C0DD1C67A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endParaRPr lang="en-US" b="1" dirty="0"/>
          </a:p>
          <a:p>
            <a:pPr marL="0" lvl="0" indent="0" algn="ctr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b="1" dirty="0"/>
              <a:t>The shape of your query will match the shape of your response.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b="1" dirty="0"/>
              <a:t> 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2590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408851-A47E-0F43-A543-D3B369403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Our schema will be based on these features: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25C757-8D83-A34D-A013-53EB53045C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b="1" u="sng" dirty="0"/>
              <a:t>Queries</a:t>
            </a:r>
          </a:p>
          <a:p>
            <a:pPr marL="0" indent="0" algn="ctr">
              <a:buNone/>
            </a:pPr>
            <a:r>
              <a:rPr lang="en-US" b="1" dirty="0">
                <a:solidFill>
                  <a:schemeClr val="accent2"/>
                </a:solidFill>
              </a:rPr>
              <a:t>Fetch all upcoming rocket launches</a:t>
            </a:r>
          </a:p>
          <a:p>
            <a:pPr marL="0" indent="0" algn="ctr">
              <a:buNone/>
            </a:pPr>
            <a:r>
              <a:rPr lang="en-US" b="1" dirty="0">
                <a:solidFill>
                  <a:schemeClr val="accent2"/>
                </a:solidFill>
              </a:rPr>
              <a:t>Fetch a specific launch by its ID</a:t>
            </a:r>
          </a:p>
          <a:p>
            <a:pPr marL="0" indent="0" algn="ctr">
              <a:buNone/>
            </a:pPr>
            <a:endParaRPr lang="en-US" b="1" dirty="0">
              <a:solidFill>
                <a:schemeClr val="accent2"/>
              </a:solidFill>
            </a:endParaRPr>
          </a:p>
          <a:p>
            <a:pPr marL="0" indent="0" algn="ctr">
              <a:buNone/>
            </a:pPr>
            <a:r>
              <a:rPr lang="en-US" b="1" u="sng" dirty="0"/>
              <a:t>Mutations</a:t>
            </a:r>
          </a:p>
          <a:p>
            <a:pPr marL="0" indent="0" algn="ctr">
              <a:buNone/>
            </a:pPr>
            <a:r>
              <a:rPr lang="en-US" b="1" dirty="0">
                <a:solidFill>
                  <a:srgbClr val="C00000"/>
                </a:solidFill>
              </a:rPr>
              <a:t>Book launch trips if the user is logged in</a:t>
            </a:r>
          </a:p>
          <a:p>
            <a:pPr marL="0" indent="0" algn="ctr">
              <a:buNone/>
            </a:pPr>
            <a:r>
              <a:rPr lang="en-US" b="1" dirty="0">
                <a:solidFill>
                  <a:srgbClr val="C00000"/>
                </a:solidFill>
              </a:rPr>
              <a:t>Cancel launch trips if the user is logged in</a:t>
            </a:r>
          </a:p>
          <a:p>
            <a:pPr marL="0" indent="0" algn="ctr">
              <a:buNone/>
            </a:pPr>
            <a:r>
              <a:rPr lang="en-US" b="1" dirty="0">
                <a:solidFill>
                  <a:srgbClr val="C00000"/>
                </a:solidFill>
              </a:rPr>
              <a:t>Login the user</a:t>
            </a:r>
            <a:endParaRPr lang="en-US" b="1" u="sng" dirty="0">
              <a:solidFill>
                <a:srgbClr val="C00000"/>
              </a:solidFill>
            </a:endParaRPr>
          </a:p>
          <a:p>
            <a:pPr marL="0" indent="0" algn="ctr">
              <a:buNone/>
            </a:pPr>
            <a:endParaRPr lang="en-US" b="1" dirty="0">
              <a:solidFill>
                <a:srgbClr val="C00000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46226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FF35E9-B967-3644-9DE7-E32828F7D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Mutation (</a:t>
            </a:r>
            <a:r>
              <a:rPr lang="en-US" b="1" dirty="0" err="1"/>
              <a:t>schema.js</a:t>
            </a:r>
            <a:r>
              <a:rPr lang="en-US" b="1" dirty="0"/>
              <a:t>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F9288F8-3311-CE47-B197-A6AEDFFFDD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16300" y="2166144"/>
            <a:ext cx="5359400" cy="3670300"/>
          </a:xfrm>
        </p:spPr>
      </p:pic>
    </p:spTree>
    <p:extLst>
      <p:ext uri="{BB962C8B-B14F-4D97-AF65-F5344CB8AC3E}">
        <p14:creationId xmlns:p14="http://schemas.microsoft.com/office/powerpoint/2010/main" val="40691741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39486E-8E0B-FB46-8CD3-C6003B45D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br>
              <a:rPr lang="en-US" b="1" dirty="0"/>
            </a:br>
            <a:r>
              <a:rPr lang="en-US" b="1" dirty="0"/>
              <a:t>Define your Apollo server</a:t>
            </a:r>
            <a:br>
              <a:rPr lang="en-US" b="1" dirty="0"/>
            </a:br>
            <a:r>
              <a:rPr lang="en-US" b="1" dirty="0"/>
              <a:t>+ </a:t>
            </a:r>
            <a:r>
              <a:rPr lang="en-US" dirty="0" err="1"/>
              <a:t>npm</a:t>
            </a:r>
            <a:r>
              <a:rPr lang="en-US" dirty="0"/>
              <a:t> start</a:t>
            </a:r>
            <a:br>
              <a:rPr lang="en-US" b="1" dirty="0"/>
            </a:br>
            <a:endParaRPr lang="en-US" b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D1DB483-5A3A-0A46-AEE8-CCDCE10223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940050" y="2356644"/>
            <a:ext cx="6311900" cy="3289300"/>
          </a:xfrm>
        </p:spPr>
      </p:pic>
    </p:spTree>
    <p:extLst>
      <p:ext uri="{BB962C8B-B14F-4D97-AF65-F5344CB8AC3E}">
        <p14:creationId xmlns:p14="http://schemas.microsoft.com/office/powerpoint/2010/main" val="13246200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C3874E-DA4F-514B-A728-64FE3B446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000" b="1" dirty="0"/>
              <a:t>Test your schema</a:t>
            </a:r>
            <a:br>
              <a:rPr lang="en-US" b="1" dirty="0"/>
            </a:br>
            <a:r>
              <a:rPr lang="en-US" sz="2400" dirty="0"/>
              <a:t>in </a:t>
            </a:r>
            <a:r>
              <a:rPr lang="en-US" sz="2400" dirty="0" err="1"/>
              <a:t>GraphQL</a:t>
            </a:r>
            <a:r>
              <a:rPr lang="en-US" sz="2400" dirty="0"/>
              <a:t> Playground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13D97F0-7C48-204A-A0FB-DDA526C85F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90086" y="1579176"/>
            <a:ext cx="8430951" cy="5000044"/>
          </a:xfrm>
        </p:spPr>
      </p:pic>
    </p:spTree>
    <p:extLst>
      <p:ext uri="{BB962C8B-B14F-4D97-AF65-F5344CB8AC3E}">
        <p14:creationId xmlns:p14="http://schemas.microsoft.com/office/powerpoint/2010/main" val="23432711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907FFD-1473-FF40-866D-C8B502E6A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B576C60-F8FD-8E4F-AA6F-5879CB9A2A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95108" y="1825625"/>
            <a:ext cx="580178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6502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101CD0-EAC4-2B44-963F-7F304A70F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br>
              <a:rPr lang="en-US" b="1" dirty="0"/>
            </a:br>
            <a:r>
              <a:rPr lang="en-US" b="1" dirty="0"/>
              <a:t>Test your schema</a:t>
            </a:r>
            <a:br>
              <a:rPr lang="en-US" b="1" dirty="0"/>
            </a:br>
            <a:r>
              <a:rPr lang="en-US" sz="2700" dirty="0"/>
              <a:t>in </a:t>
            </a:r>
            <a:r>
              <a:rPr lang="en-US" sz="2700" dirty="0" err="1"/>
              <a:t>GraphQL</a:t>
            </a:r>
            <a:r>
              <a:rPr lang="en-US" sz="2700" dirty="0"/>
              <a:t> Playground</a:t>
            </a:r>
            <a:br>
              <a:rPr lang="en-US" b="1" dirty="0"/>
            </a:b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E7A2279-54C1-5147-BDD8-ED9A32FB30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72683" y="1599815"/>
            <a:ext cx="8632649" cy="4889382"/>
          </a:xfrm>
        </p:spPr>
      </p:pic>
    </p:spTree>
    <p:extLst>
      <p:ext uri="{BB962C8B-B14F-4D97-AF65-F5344CB8AC3E}">
        <p14:creationId xmlns:p14="http://schemas.microsoft.com/office/powerpoint/2010/main" val="42630428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EDE2F-0310-BB4D-9189-44B69F14E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5400" b="1" dirty="0">
                <a:solidFill>
                  <a:srgbClr val="FFC000"/>
                </a:solidFill>
              </a:rPr>
              <a:t>Step 2:</a:t>
            </a:r>
            <a:r>
              <a:rPr lang="en-US" sz="5400" b="1" dirty="0">
                <a:solidFill>
                  <a:srgbClr val="C00000"/>
                </a:solidFill>
              </a:rPr>
              <a:t> Hook up your data 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E397EB-6000-9046-B6E9-210A0D2943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pPr marL="0" indent="0" algn="ctr">
              <a:buNone/>
            </a:pPr>
            <a:r>
              <a:rPr lang="en-US" dirty="0"/>
              <a:t>Connect REST data to your graph/schema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12981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6C4F19-4672-A34B-8872-DFD7494C52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br>
              <a:rPr lang="en-US" b="1" dirty="0"/>
            </a:br>
            <a:r>
              <a:rPr lang="en-US" b="1" dirty="0"/>
              <a:t>Connect a REST API Data Source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E1DA6A-7114-EC47-9719-4AB6CC14FB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First, let’s connect the </a:t>
            </a:r>
            <a:r>
              <a:rPr lang="en-US" dirty="0">
                <a:hlinkClick r:id="rId3"/>
              </a:rPr>
              <a:t>Space-X v2 REST API</a:t>
            </a:r>
            <a:r>
              <a:rPr lang="en-US" dirty="0"/>
              <a:t> to our schema.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03589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6C4F19-4672-A34B-8872-DFD7494C52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br>
              <a:rPr lang="en-US" b="1" dirty="0"/>
            </a:br>
            <a:r>
              <a:rPr lang="en-US" b="1" dirty="0"/>
              <a:t>Connect a REST API Data Source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E1DA6A-7114-EC47-9719-4AB6CC14FB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Install the </a:t>
            </a:r>
            <a:r>
              <a:rPr lang="en-US" b="1" dirty="0" err="1"/>
              <a:t>apollo-datasource-restpackage</a:t>
            </a:r>
            <a:r>
              <a:rPr lang="en-US" dirty="0"/>
              <a:t>: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7B3305-B435-B34E-B7C6-48C0FFC0CD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0060" y="3809517"/>
            <a:ext cx="7518077" cy="1132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4506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2D2135-6B66-9F49-9BC0-9D3C53EC7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Define </a:t>
            </a:r>
            <a:r>
              <a:rPr lang="en-US" b="1" dirty="0" err="1"/>
              <a:t>DataSource</a:t>
            </a:r>
            <a:r>
              <a:rPr lang="en-US" b="1" dirty="0"/>
              <a:t> (</a:t>
            </a:r>
            <a:r>
              <a:rPr lang="en-US" b="1" i="1" dirty="0" err="1"/>
              <a:t>launch.js</a:t>
            </a:r>
            <a:r>
              <a:rPr lang="en-US" b="1" dirty="0"/>
              <a:t>)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C6E50B19-D1E3-BA41-AA03-7BEBDF32B0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35300" y="2712244"/>
            <a:ext cx="6121400" cy="2578100"/>
          </a:xfrm>
        </p:spPr>
      </p:pic>
    </p:spTree>
    <p:extLst>
      <p:ext uri="{BB962C8B-B14F-4D97-AF65-F5344CB8AC3E}">
        <p14:creationId xmlns:p14="http://schemas.microsoft.com/office/powerpoint/2010/main" val="20705255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2D2135-6B66-9F49-9BC0-9D3C53EC7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b="1" dirty="0" err="1"/>
              <a:t>launch.js</a:t>
            </a:r>
            <a:endParaRPr lang="en-US" b="1" dirty="0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65E9A0FA-72D3-B843-9FE4-3E323CEA9F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876549" y="3079306"/>
            <a:ext cx="6438900" cy="2044700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057F634-15D3-3B4A-B81B-9BE8570AD50E}"/>
              </a:ext>
            </a:extLst>
          </p:cNvPr>
          <p:cNvSpPr/>
          <p:nvPr/>
        </p:nvSpPr>
        <p:spPr>
          <a:xfrm>
            <a:off x="4648776" y="2296481"/>
            <a:ext cx="42537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this</a:t>
            </a:r>
            <a:r>
              <a:rPr lang="en-US" b="1" dirty="0"/>
              <a:t> = the REST data sources with </a:t>
            </a:r>
            <a:r>
              <a:rPr lang="en-US" b="1" dirty="0" err="1"/>
              <a:t>baseURL</a:t>
            </a:r>
            <a:r>
              <a:rPr lang="en-US" b="1" dirty="0"/>
              <a:t>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C9EC47F-BC1F-D74B-958D-2AC72E476ED8}"/>
              </a:ext>
            </a:extLst>
          </p:cNvPr>
          <p:cNvSpPr/>
          <p:nvPr/>
        </p:nvSpPr>
        <p:spPr>
          <a:xfrm>
            <a:off x="9337222" y="3416800"/>
            <a:ext cx="40331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 </a:t>
            </a:r>
            <a:r>
              <a:rPr lang="en-US" sz="1200" b="1" dirty="0"/>
              <a:t>https://</a:t>
            </a:r>
            <a:r>
              <a:rPr lang="en-US" sz="1200" b="1" dirty="0" err="1"/>
              <a:t>api.spacexdata.com</a:t>
            </a:r>
            <a:r>
              <a:rPr lang="en-US" sz="1200" b="1" dirty="0"/>
              <a:t>/v2/</a:t>
            </a:r>
            <a:r>
              <a:rPr lang="en-US" sz="1200" b="1" dirty="0">
                <a:solidFill>
                  <a:srgbClr val="FF0000"/>
                </a:solidFill>
              </a:rPr>
              <a:t>launches</a:t>
            </a:r>
          </a:p>
        </p:txBody>
      </p:sp>
    </p:spTree>
    <p:extLst>
      <p:ext uri="{BB962C8B-B14F-4D97-AF65-F5344CB8AC3E}">
        <p14:creationId xmlns:p14="http://schemas.microsoft.com/office/powerpoint/2010/main" val="220458647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FAC34-3972-1745-9172-1779BEB6F1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Add </a:t>
            </a:r>
            <a:r>
              <a:rPr lang="en-US" b="1" dirty="0" err="1"/>
              <a:t>launchReducer</a:t>
            </a:r>
            <a:r>
              <a:rPr lang="en-US" b="1" dirty="0"/>
              <a:t> in </a:t>
            </a:r>
            <a:r>
              <a:rPr lang="en-US" b="1" dirty="0" err="1"/>
              <a:t>launch.js</a:t>
            </a:r>
            <a:endParaRPr lang="en-US" b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FAA7C79-CA4C-5046-8B1F-F7015AA9CC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801237" y="1825625"/>
            <a:ext cx="6589526" cy="4351338"/>
          </a:xfrm>
        </p:spPr>
      </p:pic>
    </p:spTree>
    <p:extLst>
      <p:ext uri="{BB962C8B-B14F-4D97-AF65-F5344CB8AC3E}">
        <p14:creationId xmlns:p14="http://schemas.microsoft.com/office/powerpoint/2010/main" val="2218634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9AD212-D587-0649-9E09-056255CD17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err="1"/>
              <a:t>schema.js</a:t>
            </a:r>
            <a:endParaRPr lang="en-US" dirty="0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E95E3CDB-36DA-A546-A0A5-5ABE839E0D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802566" y="1338300"/>
            <a:ext cx="4672361" cy="5425255"/>
          </a:xfrm>
        </p:spPr>
      </p:pic>
    </p:spTree>
    <p:extLst>
      <p:ext uri="{BB962C8B-B14F-4D97-AF65-F5344CB8AC3E}">
        <p14:creationId xmlns:p14="http://schemas.microsoft.com/office/powerpoint/2010/main" val="267242256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B44B2-49F9-3C45-9A72-2BEBBC6EF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Add </a:t>
            </a:r>
            <a:r>
              <a:rPr lang="en-US" b="1" dirty="0" err="1">
                <a:solidFill>
                  <a:srgbClr val="FF0000"/>
                </a:solidFill>
              </a:rPr>
              <a:t>Datasource</a:t>
            </a:r>
            <a:r>
              <a:rPr lang="en-US" b="1" dirty="0"/>
              <a:t> to Apollo Server (</a:t>
            </a:r>
            <a:r>
              <a:rPr lang="en-US" b="1" i="1" dirty="0" err="1"/>
              <a:t>index.js</a:t>
            </a:r>
            <a:r>
              <a:rPr lang="en-US" b="1" dirty="0"/>
              <a:t>)</a:t>
            </a:r>
          </a:p>
        </p:txBody>
      </p:sp>
      <p:pic>
        <p:nvPicPr>
          <p:cNvPr id="21" name="Content Placeholder 20">
            <a:extLst>
              <a:ext uri="{FF2B5EF4-FFF2-40B4-BE49-F238E27FC236}">
                <a16:creationId xmlns:a16="http://schemas.microsoft.com/office/drawing/2014/main" id="{EEAE364A-D7A4-FD40-A54D-33CE20CFC1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454400" y="2235994"/>
            <a:ext cx="5283200" cy="3530600"/>
          </a:xfrm>
        </p:spPr>
      </p:pic>
    </p:spTree>
    <p:extLst>
      <p:ext uri="{BB962C8B-B14F-4D97-AF65-F5344CB8AC3E}">
        <p14:creationId xmlns:p14="http://schemas.microsoft.com/office/powerpoint/2010/main" val="31246874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67414-5906-B841-AB65-775344307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5400" b="1" dirty="0">
                <a:solidFill>
                  <a:srgbClr val="FFC000"/>
                </a:solidFill>
              </a:rPr>
              <a:t>Step 3:</a:t>
            </a:r>
            <a:r>
              <a:rPr lang="en-US" sz="5400" b="1" dirty="0">
                <a:solidFill>
                  <a:srgbClr val="C00000"/>
                </a:solidFill>
              </a:rPr>
              <a:t> Write your graph’s </a:t>
            </a:r>
            <a:r>
              <a:rPr lang="en-US" sz="5400" b="1" i="1" dirty="0">
                <a:solidFill>
                  <a:srgbClr val="C00000"/>
                </a:solidFill>
              </a:rPr>
              <a:t>Resolvers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2161E9-DD83-0346-A0E6-87A2BE0F1B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pPr marL="0" indent="0" algn="ctr">
              <a:buNone/>
            </a:pPr>
            <a:r>
              <a:rPr lang="en-US" dirty="0"/>
              <a:t>Learn how a </a:t>
            </a:r>
            <a:r>
              <a:rPr lang="en-US" dirty="0" err="1"/>
              <a:t>GraphQL</a:t>
            </a:r>
            <a:r>
              <a:rPr lang="en-US" dirty="0"/>
              <a:t> query fetches data</a:t>
            </a:r>
          </a:p>
        </p:txBody>
      </p:sp>
    </p:spTree>
    <p:extLst>
      <p:ext uri="{BB962C8B-B14F-4D97-AF65-F5344CB8AC3E}">
        <p14:creationId xmlns:p14="http://schemas.microsoft.com/office/powerpoint/2010/main" val="2465692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D2CA5-8533-BB49-BCC6-06E2F82D34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0FCB19A-F74A-6046-8CFD-A0AFAB02AD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95108" y="1825625"/>
            <a:ext cx="580178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42067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878DC3-103E-734A-A82D-31E002788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What is a Resolver?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6204B9-9F96-1F48-8B0B-684F41A3C7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pPr marL="0" indent="0" algn="ctr">
              <a:buNone/>
            </a:pPr>
            <a:r>
              <a:rPr lang="en-US" b="1" dirty="0"/>
              <a:t>Resolvers</a:t>
            </a:r>
            <a:r>
              <a:rPr lang="en-US" dirty="0"/>
              <a:t> </a:t>
            </a:r>
            <a:r>
              <a:rPr lang="en-US" dirty="0" err="1"/>
              <a:t>voor</a:t>
            </a:r>
            <a:r>
              <a:rPr lang="en-US" dirty="0"/>
              <a:t> het </a:t>
            </a:r>
            <a:r>
              <a:rPr lang="en-US" dirty="0" err="1"/>
              <a:t>daadwerkelijk</a:t>
            </a:r>
            <a:r>
              <a:rPr lang="en-US" dirty="0"/>
              <a:t> </a:t>
            </a:r>
            <a:r>
              <a:rPr lang="en-US" dirty="0" err="1"/>
              <a:t>ophalen</a:t>
            </a:r>
            <a:r>
              <a:rPr lang="en-US" dirty="0"/>
              <a:t> van de service. </a:t>
            </a:r>
          </a:p>
        </p:txBody>
      </p:sp>
    </p:spTree>
    <p:extLst>
      <p:ext uri="{BB962C8B-B14F-4D97-AF65-F5344CB8AC3E}">
        <p14:creationId xmlns:p14="http://schemas.microsoft.com/office/powerpoint/2010/main" val="341433495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890CA7-3FC1-5341-92C2-686E68577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Syntax Resolver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AD14C54-E944-BC4B-AFA8-B279F01C43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89000" y="3499644"/>
            <a:ext cx="10414000" cy="1003300"/>
          </a:xfrm>
        </p:spPr>
      </p:pic>
    </p:spTree>
    <p:extLst>
      <p:ext uri="{BB962C8B-B14F-4D97-AF65-F5344CB8AC3E}">
        <p14:creationId xmlns:p14="http://schemas.microsoft.com/office/powerpoint/2010/main" val="152896155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DADE95-0070-8242-806E-81E3BF6EA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Write Query Resolvers (</a:t>
            </a:r>
            <a:r>
              <a:rPr lang="en-US" b="1" i="1" dirty="0" err="1"/>
              <a:t>resolvers.js</a:t>
            </a:r>
            <a:r>
              <a:rPr lang="en-US" b="1" dirty="0"/>
              <a:t>)</a:t>
            </a: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01D62830-08CC-664D-B1FE-403535A889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82650" y="1867694"/>
            <a:ext cx="10426700" cy="4267200"/>
          </a:xfrm>
        </p:spPr>
      </p:pic>
    </p:spTree>
    <p:extLst>
      <p:ext uri="{BB962C8B-B14F-4D97-AF65-F5344CB8AC3E}">
        <p14:creationId xmlns:p14="http://schemas.microsoft.com/office/powerpoint/2010/main" val="354680550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48657B-363A-584F-A6AB-6949B3D3E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Connecting Resolvers to Apollo Server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7CC2B39D-2174-AB4E-9D78-B46C160006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73450" y="2064544"/>
            <a:ext cx="5245100" cy="3873500"/>
          </a:xfrm>
        </p:spPr>
      </p:pic>
    </p:spTree>
    <p:extLst>
      <p:ext uri="{BB962C8B-B14F-4D97-AF65-F5344CB8AC3E}">
        <p14:creationId xmlns:p14="http://schemas.microsoft.com/office/powerpoint/2010/main" val="230136230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CD939B-7E75-3848-9882-5697F1B7F9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Run Queries</a:t>
            </a:r>
            <a:br>
              <a:rPr lang="en-US" b="1" dirty="0"/>
            </a:br>
            <a:r>
              <a:rPr lang="en-US" sz="2400" dirty="0"/>
              <a:t>in </a:t>
            </a:r>
            <a:r>
              <a:rPr lang="en-US" sz="2400" dirty="0" err="1"/>
              <a:t>GraphQL</a:t>
            </a:r>
            <a:r>
              <a:rPr lang="en-US" sz="2400" dirty="0"/>
              <a:t> Playground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740AFDC-2447-D348-9BEA-1961FCCC02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93409" y="1825625"/>
            <a:ext cx="8605181" cy="4351338"/>
          </a:xfrm>
        </p:spPr>
      </p:pic>
    </p:spTree>
    <p:extLst>
      <p:ext uri="{BB962C8B-B14F-4D97-AF65-F5344CB8AC3E}">
        <p14:creationId xmlns:p14="http://schemas.microsoft.com/office/powerpoint/2010/main" val="25985543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4AFFC9-2034-7147-8597-07E7FD159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Final 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C75299-A4B3-7548-AE23-91F37D472E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pPr marL="0" indent="0" algn="ctr">
              <a:buNone/>
            </a:pPr>
            <a:r>
              <a:rPr lang="en-US" sz="4000" b="1" dirty="0"/>
              <a:t>Resolver </a:t>
            </a:r>
            <a:r>
              <a:rPr lang="en-US" sz="4000" b="1" dirty="0">
                <a:sym typeface="Wingdings" pitchFamily="2" charset="2"/>
              </a:rPr>
              <a:t> Data Source  Reducer  Schema</a:t>
            </a:r>
          </a:p>
          <a:p>
            <a:pPr marL="0" indent="0" algn="ctr">
              <a:buNone/>
            </a:pPr>
            <a:endParaRPr lang="en-US" sz="4000" b="1" dirty="0">
              <a:sym typeface="Wingdings" pitchFamily="2" charset="2"/>
            </a:endParaRPr>
          </a:p>
          <a:p>
            <a:pPr marL="0" indent="0" algn="ctr">
              <a:buNone/>
            </a:pPr>
            <a:r>
              <a:rPr lang="en-US" sz="4000" b="1" dirty="0">
                <a:sym typeface="Wingdings" pitchFamily="2" charset="2"/>
              </a:rPr>
              <a:t> FE </a:t>
            </a:r>
            <a:endParaRPr lang="en-US" sz="40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1987AD-CB67-0D49-A9D9-DAA4F34B8E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2378" y="3809263"/>
            <a:ext cx="1409700" cy="143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03850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C0351-4C2A-0E47-884C-A2B00F5DC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Start Tutorial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C538D1-1066-A949-AFEF-0FDF53CD1C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>
              <a:hlinkClick r:id="rId2"/>
            </a:endParaRPr>
          </a:p>
          <a:p>
            <a:r>
              <a:rPr lang="en-US" dirty="0">
                <a:hlinkClick r:id="rId2"/>
              </a:rPr>
              <a:t>https://www.apollographql.com/docs/tutorial/schema.html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 algn="ctr">
              <a:buNone/>
            </a:pPr>
            <a:r>
              <a:rPr lang="en-US" sz="4800" b="1" dirty="0">
                <a:solidFill>
                  <a:srgbClr val="C00000"/>
                </a:solidFill>
              </a:rPr>
              <a:t>Skip step 4</a:t>
            </a:r>
            <a:r>
              <a:rPr lang="en-US" b="1" dirty="0"/>
              <a:t>: “Run your graph in production”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278291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C9A47A-D732-3E4A-8DCF-A2FF53A94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Instructions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B6D35C-E2BB-5D41-B58F-98C81EB82E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There are two folders: one for the </a:t>
            </a:r>
            <a:r>
              <a:rPr lang="en-US" b="1" dirty="0"/>
              <a:t>starting point </a:t>
            </a:r>
            <a:r>
              <a:rPr lang="en-US" dirty="0"/>
              <a:t>(start/) and one for the </a:t>
            </a:r>
            <a:r>
              <a:rPr lang="en-US" b="1" dirty="0"/>
              <a:t>final version </a:t>
            </a:r>
            <a:r>
              <a:rPr lang="en-US" dirty="0"/>
              <a:t>(final).</a:t>
            </a:r>
          </a:p>
          <a:p>
            <a:endParaRPr lang="en-US" dirty="0"/>
          </a:p>
          <a:p>
            <a:r>
              <a:rPr lang="en-US" dirty="0"/>
              <a:t>Within each directory are two folders: one for the </a:t>
            </a:r>
            <a:r>
              <a:rPr lang="en-US" b="1" dirty="0"/>
              <a:t>server</a:t>
            </a:r>
            <a:r>
              <a:rPr lang="en-US" dirty="0"/>
              <a:t> and one for the </a:t>
            </a:r>
            <a:r>
              <a:rPr lang="en-US" b="1" dirty="0"/>
              <a:t>client</a:t>
            </a:r>
            <a:r>
              <a:rPr lang="en-US" dirty="0"/>
              <a:t>. </a:t>
            </a:r>
          </a:p>
          <a:p>
            <a:endParaRPr lang="en-US" dirty="0"/>
          </a:p>
          <a:p>
            <a:r>
              <a:rPr lang="en-US" dirty="0"/>
              <a:t>We will be working in the </a:t>
            </a:r>
            <a:r>
              <a:rPr lang="en-US" b="1" dirty="0"/>
              <a:t>server folder </a:t>
            </a:r>
            <a:r>
              <a:rPr lang="en-US" dirty="0"/>
              <a:t>first.</a:t>
            </a:r>
          </a:p>
        </p:txBody>
      </p:sp>
    </p:spTree>
    <p:extLst>
      <p:ext uri="{BB962C8B-B14F-4D97-AF65-F5344CB8AC3E}">
        <p14:creationId xmlns:p14="http://schemas.microsoft.com/office/powerpoint/2010/main" val="23467454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FDCC799-6C93-954F-AB0A-34176CAABF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2697" y="885435"/>
            <a:ext cx="2552700" cy="7874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F0CE8C6-0770-ED4D-BF7F-BD4CF6F06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38D725A-ED95-1C4C-AC6F-249F2CD455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168885" y="2068643"/>
            <a:ext cx="2011888" cy="11702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614334-1773-CE4E-9C9B-FFFB18D141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08957" y="1878950"/>
            <a:ext cx="1628022" cy="14601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0FF157F-84F2-0C4B-A9BE-0E5DC5C923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3758783" y="4422099"/>
            <a:ext cx="1886262" cy="18862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85DFA12-C677-B348-AB87-9B1137D28B9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97572" y="2829797"/>
            <a:ext cx="2095109" cy="209510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EC70C5F-C209-0348-A4A3-FDD500B0F1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61844" y="2068643"/>
            <a:ext cx="2540833" cy="254083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65DD701-19D6-BE49-9CFD-ED179EB0F95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11900" y="5686061"/>
            <a:ext cx="5041900" cy="622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6792ED0-9E74-7E4E-B58A-BEE118E9CA5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8200" y="4422099"/>
            <a:ext cx="1968994" cy="196899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F9B2BD9-36CF-8144-84AF-E01D59FF4BD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96000" y="1029981"/>
            <a:ext cx="2596656" cy="103866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16ADD56-7856-D84E-A555-823C8D23F17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593629" y="364540"/>
            <a:ext cx="1524000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9984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4A502D-AFA2-BF42-BF56-B8B669039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6086ED3-51EF-534A-941E-55BB3AF608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002636" y="365125"/>
            <a:ext cx="4186727" cy="5811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6236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77A29-21F1-F545-9099-E01F3C172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65D74A2-EC0F-A64A-AADE-51EBD4D3C5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53473" y="365125"/>
            <a:ext cx="4685053" cy="5811838"/>
          </a:xfrm>
        </p:spPr>
      </p:pic>
    </p:spTree>
    <p:extLst>
      <p:ext uri="{BB962C8B-B14F-4D97-AF65-F5344CB8AC3E}">
        <p14:creationId xmlns:p14="http://schemas.microsoft.com/office/powerpoint/2010/main" val="36000912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A928E-5877-0442-AE2A-D4651857E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A7D11CF-321C-464C-882F-E159FCF6B7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16594" y="365125"/>
            <a:ext cx="4658390" cy="5822989"/>
          </a:xfrm>
        </p:spPr>
      </p:pic>
    </p:spTree>
    <p:extLst>
      <p:ext uri="{BB962C8B-B14F-4D97-AF65-F5344CB8AC3E}">
        <p14:creationId xmlns:p14="http://schemas.microsoft.com/office/powerpoint/2010/main" val="41043664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97710A-C389-2F45-BE23-EB798D4C89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F888836-ABE0-454C-AA87-90A8522D94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34750" y="365125"/>
            <a:ext cx="4045243" cy="5811838"/>
          </a:xfrm>
        </p:spPr>
      </p:pic>
    </p:spTree>
    <p:extLst>
      <p:ext uri="{BB962C8B-B14F-4D97-AF65-F5344CB8AC3E}">
        <p14:creationId xmlns:p14="http://schemas.microsoft.com/office/powerpoint/2010/main" val="20270588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9864</TotalTime>
  <Words>886</Words>
  <Application>Microsoft Macintosh PowerPoint</Application>
  <PresentationFormat>Widescreen</PresentationFormat>
  <Paragraphs>223</Paragraphs>
  <Slides>47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1" baseType="lpstr">
      <vt:lpstr>Arial</vt:lpstr>
      <vt:lpstr>Calibri</vt:lpstr>
      <vt:lpstr>Calibri Light</vt:lpstr>
      <vt:lpstr>Office Theme</vt:lpstr>
      <vt:lpstr>GraphQL with  Apollo</vt:lpstr>
      <vt:lpstr>Peter Eijgermans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Prerequisites </vt:lpstr>
      <vt:lpstr>Next, in your terminal, clone this repository:</vt:lpstr>
      <vt:lpstr>PowerPoint Presentation</vt:lpstr>
      <vt:lpstr>Where do GraphQL and Apollo live? </vt:lpstr>
      <vt:lpstr>Apollo Client</vt:lpstr>
      <vt:lpstr>Apollo Server</vt:lpstr>
      <vt:lpstr>PowerPoint Presentation</vt:lpstr>
      <vt:lpstr>Get many resources in a single request</vt:lpstr>
      <vt:lpstr>PowerPoint Presentation</vt:lpstr>
      <vt:lpstr>PowerPoint Presentation</vt:lpstr>
      <vt:lpstr>Step 1: Build a schema = API</vt:lpstr>
      <vt:lpstr>Our schema will be based on these features:</vt:lpstr>
      <vt:lpstr>schema.js</vt:lpstr>
      <vt:lpstr>What’s awesome about GraphQL</vt:lpstr>
      <vt:lpstr>Our schema will be based on these features:</vt:lpstr>
      <vt:lpstr>Mutation (schema.js)</vt:lpstr>
      <vt:lpstr> Define your Apollo server + npm start </vt:lpstr>
      <vt:lpstr>Test your schema in GraphQL Playground</vt:lpstr>
      <vt:lpstr> Test your schema in GraphQL Playground </vt:lpstr>
      <vt:lpstr>Step 2: Hook up your data sources</vt:lpstr>
      <vt:lpstr> Connect a REST API Data Source </vt:lpstr>
      <vt:lpstr> Connect a REST API Data Source </vt:lpstr>
      <vt:lpstr>Define DataSource (launch.js)</vt:lpstr>
      <vt:lpstr>launch.js</vt:lpstr>
      <vt:lpstr>Add launchReducer in launch.js</vt:lpstr>
      <vt:lpstr>schema.js</vt:lpstr>
      <vt:lpstr>Add Datasource to Apollo Server (index.js)</vt:lpstr>
      <vt:lpstr>Step 3: Write your graph’s Resolvers</vt:lpstr>
      <vt:lpstr>What is a Resolver?</vt:lpstr>
      <vt:lpstr>Syntax Resolver</vt:lpstr>
      <vt:lpstr>Write Query Resolvers (resolvers.js)</vt:lpstr>
      <vt:lpstr>Connecting Resolvers to Apollo Server</vt:lpstr>
      <vt:lpstr>Run Queries in GraphQL Playground</vt:lpstr>
      <vt:lpstr>Final flow</vt:lpstr>
      <vt:lpstr>Start Tutorial</vt:lpstr>
      <vt:lpstr>Instructions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GrapQL  Apollo</dc:title>
  <dc:creator>Eijgermans, Peter</dc:creator>
  <cp:lastModifiedBy>Eijgermans, Peter</cp:lastModifiedBy>
  <cp:revision>121</cp:revision>
  <dcterms:created xsi:type="dcterms:W3CDTF">2019-03-13T07:54:39Z</dcterms:created>
  <dcterms:modified xsi:type="dcterms:W3CDTF">2019-07-01T14:36:14Z</dcterms:modified>
</cp:coreProperties>
</file>